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Lst>
  <p:notesMasterIdLst>
    <p:notesMasterId r:id="rId9"/>
  </p:notesMasterIdLst>
  <p:handoutMasterIdLst>
    <p:handoutMasterId r:id="rId10"/>
  </p:handoutMasterIdLst>
  <p:sldIdLst>
    <p:sldId id="262" r:id="rId2"/>
    <p:sldId id="261" r:id="rId3"/>
    <p:sldId id="263" r:id="rId4"/>
    <p:sldId id="258" r:id="rId5"/>
    <p:sldId id="264" r:id="rId6"/>
    <p:sldId id="259" r:id="rId7"/>
    <p:sldId id="260" r:id="rId8"/>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0557"/>
    <a:srgbClr val="0B055F"/>
    <a:srgbClr val="0A054F"/>
    <a:srgbClr val="07033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87" autoAdjust="0"/>
    <p:restoredTop sz="94709" autoAdjust="0"/>
  </p:normalViewPr>
  <p:slideViewPr>
    <p:cSldViewPr>
      <p:cViewPr varScale="1">
        <p:scale>
          <a:sx n="110" d="100"/>
          <a:sy n="110" d="100"/>
        </p:scale>
        <p:origin x="1512"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56" d="100"/>
          <a:sy n="56" d="100"/>
        </p:scale>
        <p:origin x="-186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dirty="0"/>
          </a:p>
        </p:txBody>
      </p:sp>
      <p:sp>
        <p:nvSpPr>
          <p:cNvPr id="3" name="2 Marcador de fecha"/>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CAB39BA-3A35-49A8-B3C8-D8E7BD7452CF}" type="datetimeFigureOut">
              <a:rPr lang="es-ES" smtClean="0"/>
              <a:pPr/>
              <a:t>30/08/2015</a:t>
            </a:fld>
            <a:endParaRPr lang="es-ES" dirty="0"/>
          </a:p>
        </p:txBody>
      </p:sp>
      <p:sp>
        <p:nvSpPr>
          <p:cNvPr id="4" name="3 Marcador de pie de página"/>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dirty="0"/>
          </a:p>
        </p:txBody>
      </p:sp>
      <p:sp>
        <p:nvSpPr>
          <p:cNvPr id="5" name="4 Marcador de número de diapositiva"/>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30359AB-C156-45E9-B131-2E68C2FEBCEE}" type="slidenum">
              <a:rPr lang="es-ES" smtClean="0"/>
              <a:pPr/>
              <a:t>‹Nº›</a:t>
            </a:fld>
            <a:endParaRPr lang="es-ES" dirty="0"/>
          </a:p>
        </p:txBody>
      </p:sp>
    </p:spTree>
    <p:extLst>
      <p:ext uri="{BB962C8B-B14F-4D97-AF65-F5344CB8AC3E}">
        <p14:creationId xmlns:p14="http://schemas.microsoft.com/office/powerpoint/2010/main" val="81725575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B107189-1AC8-450A-ACB3-D7E4A61C7E75}" type="datetimeFigureOut">
              <a:rPr lang="es-ES" smtClean="0"/>
              <a:pPr/>
              <a:t>30/08/2015</a:t>
            </a:fld>
            <a:endParaRPr lang="es-ES"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CA8BEC-D643-4D81-8523-AD800D185933}" type="slidenum">
              <a:rPr lang="es-ES" smtClean="0"/>
              <a:pPr/>
              <a:t>‹Nº›</a:t>
            </a:fld>
            <a:endParaRPr lang="es-ES" dirty="0"/>
          </a:p>
        </p:txBody>
      </p:sp>
    </p:spTree>
    <p:extLst>
      <p:ext uri="{BB962C8B-B14F-4D97-AF65-F5344CB8AC3E}">
        <p14:creationId xmlns:p14="http://schemas.microsoft.com/office/powerpoint/2010/main" val="10968414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pic>
        <p:nvPicPr>
          <p:cNvPr id="2050" name="Picture 2" descr="D:\FENA\DISEÑO GRAFICO\VERSION COLOR-01.jpg"/>
          <p:cNvPicPr>
            <a:picLocks noChangeAspect="1" noChangeArrowheads="1"/>
          </p:cNvPicPr>
          <p:nvPr userDrawn="1"/>
        </p:nvPicPr>
        <p:blipFill>
          <a:blip r:embed="rId2" cstate="print">
            <a:lum/>
          </a:blip>
          <a:srcRect l="9299" t="21392" r="59421" b="19016"/>
          <a:stretch>
            <a:fillRect/>
          </a:stretch>
        </p:blipFill>
        <p:spPr bwMode="auto">
          <a:xfrm>
            <a:off x="8059631" y="5715016"/>
            <a:ext cx="1084369" cy="1142984"/>
          </a:xfrm>
          <a:prstGeom prst="rect">
            <a:avLst/>
          </a:prstGeom>
          <a:ln>
            <a:noFill/>
          </a:ln>
          <a:effectLst>
            <a:softEdge rad="112500"/>
          </a:effectLst>
        </p:spPr>
      </p:pic>
    </p:spTree>
  </p:cSld>
  <p:clrMapOvr>
    <a:overrideClrMapping bg1="lt1" tx1="dk1" bg2="lt2" tx2="dk2" accent1="accent1" accent2="accent2" accent3="accent3" accent4="accent4" accent5="accent5" accent6="accent6" hlink="hlink" folHlink="folHlink"/>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iseño personalizado">
    <p:spTree>
      <p:nvGrpSpPr>
        <p:cNvPr id="1" name=""/>
        <p:cNvGrpSpPr/>
        <p:nvPr/>
      </p:nvGrpSpPr>
      <p:grpSpPr>
        <a:xfrm>
          <a:off x="0" y="0"/>
          <a:ext cx="0" cy="0"/>
          <a:chOff x="0" y="0"/>
          <a:chExt cx="0" cy="0"/>
        </a:xfrm>
      </p:grpSpPr>
      <p:pic>
        <p:nvPicPr>
          <p:cNvPr id="6" name="5 Imagen" descr="FRENTE.jpg"/>
          <p:cNvPicPr>
            <a:picLocks noChangeAspect="1"/>
          </p:cNvPicPr>
          <p:nvPr userDrawn="1"/>
        </p:nvPicPr>
        <p:blipFill>
          <a:blip r:embed="rId2"/>
          <a:srcRect t="71371" r="78716"/>
          <a:stretch>
            <a:fillRect/>
          </a:stretch>
        </p:blipFill>
        <p:spPr>
          <a:xfrm rot="10800000">
            <a:off x="-1" y="5501788"/>
            <a:ext cx="6572264" cy="1356212"/>
          </a:xfrm>
          <a:prstGeom prst="rect">
            <a:avLst/>
          </a:prstGeom>
        </p:spPr>
      </p:pic>
      <p:pic>
        <p:nvPicPr>
          <p:cNvPr id="10" name="9 Imagen" descr="FRENTE.jpg"/>
          <p:cNvPicPr>
            <a:picLocks noChangeAspect="1"/>
          </p:cNvPicPr>
          <p:nvPr userDrawn="1"/>
        </p:nvPicPr>
        <p:blipFill>
          <a:blip r:embed="rId3" cstate="print"/>
          <a:stretch>
            <a:fillRect/>
          </a:stretch>
        </p:blipFill>
        <p:spPr>
          <a:xfrm>
            <a:off x="7778598" y="5500702"/>
            <a:ext cx="1365402" cy="1357298"/>
          </a:xfrm>
          <a:prstGeom prst="rect">
            <a:avLst/>
          </a:prstGeom>
        </p:spPr>
      </p:pic>
      <p:pic>
        <p:nvPicPr>
          <p:cNvPr id="5" name="4 Imagen" descr="FRENTE.jpg"/>
          <p:cNvPicPr>
            <a:picLocks noChangeAspect="1"/>
          </p:cNvPicPr>
          <p:nvPr userDrawn="1"/>
        </p:nvPicPr>
        <p:blipFill>
          <a:blip r:embed="rId2"/>
          <a:srcRect t="71371" r="78716"/>
          <a:stretch>
            <a:fillRect/>
          </a:stretch>
        </p:blipFill>
        <p:spPr>
          <a:xfrm>
            <a:off x="6572264" y="5501804"/>
            <a:ext cx="1210904" cy="1356196"/>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Diseño personalizado">
    <p:spTree>
      <p:nvGrpSpPr>
        <p:cNvPr id="1" name=""/>
        <p:cNvGrpSpPr/>
        <p:nvPr/>
      </p:nvGrpSpPr>
      <p:grpSpPr>
        <a:xfrm>
          <a:off x="0" y="0"/>
          <a:ext cx="0" cy="0"/>
          <a:chOff x="0" y="0"/>
          <a:chExt cx="0" cy="0"/>
        </a:xfrm>
      </p:grpSpPr>
      <p:pic>
        <p:nvPicPr>
          <p:cNvPr id="3" name="Picture 2" descr="C:\Users\Florencia\Desktop\Fede\10885214-illustration-of-business-template-with-gear-in-background.png"/>
          <p:cNvPicPr>
            <a:picLocks noChangeAspect="1" noChangeArrowheads="1"/>
          </p:cNvPicPr>
          <p:nvPr userDrawn="1"/>
        </p:nvPicPr>
        <p:blipFill>
          <a:blip r:embed="rId2" cstate="print"/>
          <a:srcRect/>
          <a:stretch>
            <a:fillRect/>
          </a:stretch>
        </p:blipFill>
        <p:spPr bwMode="auto">
          <a:xfrm>
            <a:off x="0" y="-15"/>
            <a:ext cx="9144000" cy="6858015"/>
          </a:xfrm>
          <a:prstGeom prst="rect">
            <a:avLst/>
          </a:prstGeom>
          <a:noFill/>
        </p:spPr>
      </p:pic>
      <p:pic>
        <p:nvPicPr>
          <p:cNvPr id="4" name="Picture 2" descr="C:\Users\Florencia\Desktop\Fede\Imagen1.jpg"/>
          <p:cNvPicPr>
            <a:picLocks noChangeAspect="1" noChangeArrowheads="1"/>
          </p:cNvPicPr>
          <p:nvPr userDrawn="1"/>
        </p:nvPicPr>
        <p:blipFill>
          <a:blip r:embed="rId3" cstate="print">
            <a:clrChange>
              <a:clrFrom>
                <a:srgbClr val="FFFFFE"/>
              </a:clrFrom>
              <a:clrTo>
                <a:srgbClr val="FFFFFE">
                  <a:alpha val="0"/>
                </a:srgbClr>
              </a:clrTo>
            </a:clrChange>
          </a:blip>
          <a:srcRect l="9709" t="23222" r="11650" b="20625"/>
          <a:stretch>
            <a:fillRect/>
          </a:stretch>
        </p:blipFill>
        <p:spPr bwMode="auto">
          <a:xfrm rot="20045125">
            <a:off x="1714489" y="2513698"/>
            <a:ext cx="5786478" cy="2285992"/>
          </a:xfrm>
          <a:prstGeom prst="rect">
            <a:avLst/>
          </a:prstGeom>
          <a:noFill/>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70" r:id="rId2"/>
    <p:sldLayoutId id="2147483668" r:id="rId3"/>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Florencia\Desktop\Fede\10885214-illustration-of-business-template-with-gear-in-background.png"/>
          <p:cNvPicPr>
            <a:picLocks noChangeAspect="1" noChangeArrowheads="1"/>
          </p:cNvPicPr>
          <p:nvPr/>
        </p:nvPicPr>
        <p:blipFill>
          <a:blip r:embed="rId2" cstate="print"/>
          <a:srcRect/>
          <a:stretch>
            <a:fillRect/>
          </a:stretch>
        </p:blipFill>
        <p:spPr bwMode="auto">
          <a:xfrm>
            <a:off x="0" y="-15"/>
            <a:ext cx="9144000" cy="6858015"/>
          </a:xfrm>
          <a:prstGeom prst="rect">
            <a:avLst/>
          </a:prstGeom>
          <a:noFill/>
        </p:spPr>
      </p:pic>
      <p:pic>
        <p:nvPicPr>
          <p:cNvPr id="3074" name="Picture 2" descr="C:\Users\Florencia\Desktop\Fede\Imagen1.jpg"/>
          <p:cNvPicPr>
            <a:picLocks noChangeAspect="1" noChangeArrowheads="1"/>
          </p:cNvPicPr>
          <p:nvPr/>
        </p:nvPicPr>
        <p:blipFill>
          <a:blip r:embed="rId3" cstate="print">
            <a:clrChange>
              <a:clrFrom>
                <a:srgbClr val="FFFFFE"/>
              </a:clrFrom>
              <a:clrTo>
                <a:srgbClr val="FFFFFE">
                  <a:alpha val="0"/>
                </a:srgbClr>
              </a:clrTo>
            </a:clrChange>
          </a:blip>
          <a:srcRect l="9709" t="23222" r="11650" b="20625"/>
          <a:stretch>
            <a:fillRect/>
          </a:stretch>
        </p:blipFill>
        <p:spPr bwMode="auto">
          <a:xfrm rot="20045125">
            <a:off x="1714489" y="2513698"/>
            <a:ext cx="5786478" cy="2285992"/>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1000100" y="2219918"/>
            <a:ext cx="7643866" cy="923330"/>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rtlCol="0">
            <a:spAutoFit/>
          </a:bodyPr>
          <a:lstStyle/>
          <a:p>
            <a:pPr algn="ctr"/>
            <a:r>
              <a:rPr lang="es-ES" sz="5400" b="1" i="1" dirty="0" smtClean="0">
                <a:solidFill>
                  <a:srgbClr val="0B0557"/>
                </a:solidFill>
              </a:rPr>
              <a:t>QUIENES SOMOS </a:t>
            </a:r>
            <a:endParaRPr lang="es-ES" sz="5400" dirty="0" smtClean="0">
              <a:solidFill>
                <a:srgbClr val="0B0557"/>
              </a:solidFill>
            </a:endParaRPr>
          </a:p>
        </p:txBody>
      </p:sp>
    </p:spTree>
    <p:extLst>
      <p:ext uri="{BB962C8B-B14F-4D97-AF65-F5344CB8AC3E}">
        <p14:creationId xmlns:p14="http://schemas.microsoft.com/office/powerpoint/2010/main" val="19262808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Rectángulo"/>
          <p:cNvSpPr/>
          <p:nvPr/>
        </p:nvSpPr>
        <p:spPr>
          <a:xfrm>
            <a:off x="285720" y="784943"/>
            <a:ext cx="8429684" cy="449353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a:spAutoFit/>
          </a:bodyPr>
          <a:lstStyle/>
          <a:p>
            <a:pPr algn="ctr">
              <a:buClr>
                <a:srgbClr val="92D050"/>
              </a:buClr>
            </a:pPr>
            <a:r>
              <a:rPr lang="es-ES" sz="2600" b="1" i="1" dirty="0" smtClean="0">
                <a:solidFill>
                  <a:srgbClr val="0B0557"/>
                </a:solidFill>
              </a:rPr>
              <a:t>FENA es una empresa dedica a </a:t>
            </a:r>
            <a:r>
              <a:rPr lang="es-AR" sz="2600" b="1" i="1" dirty="0" smtClean="0">
                <a:solidFill>
                  <a:srgbClr val="0B0557"/>
                </a:solidFill>
              </a:rPr>
              <a:t>brindar soluciones integrales en mantenimiento industrial. Nuestra organización busca poner la última tecnología y conocimientos al servicio de nuestros clientes. Facilitamos el mantenimiento de los activos de quienes nos eligen para que puedan dedicar su tiempo y esfuerzos en su trabajo.</a:t>
            </a:r>
            <a:r>
              <a:rPr lang="es-AR" sz="2600" b="1" i="1" dirty="0" smtClean="0">
                <a:solidFill>
                  <a:srgbClr val="0B055F"/>
                </a:solidFill>
              </a:rPr>
              <a:t> </a:t>
            </a:r>
          </a:p>
          <a:p>
            <a:pPr algn="ctr">
              <a:buFont typeface="Wingdings" pitchFamily="2" charset="2"/>
              <a:buChar char="ü"/>
            </a:pPr>
            <a:endParaRPr lang="es-AR" sz="2600" b="1" i="1" dirty="0" smtClean="0">
              <a:solidFill>
                <a:srgbClr val="0B055F"/>
              </a:solidFill>
            </a:endParaRPr>
          </a:p>
          <a:p>
            <a:pPr algn="ctr">
              <a:buClr>
                <a:srgbClr val="92D050"/>
              </a:buClr>
            </a:pPr>
            <a:r>
              <a:rPr lang="es-AR" sz="2600" b="1" i="1" dirty="0" smtClean="0">
                <a:solidFill>
                  <a:srgbClr val="0B055F"/>
                </a:solidFill>
              </a:rPr>
              <a:t>Invertir permanentemente en la mejor y más reciente tecnología en mantenimiento disponible en el mercado nos permite asegurar la mejor CALIDAD DE SERVICIOS DE MANTENIMIENTO.</a:t>
            </a:r>
            <a:endParaRPr lang="es-ES" sz="2600" b="1" i="1" dirty="0">
              <a:solidFill>
                <a:srgbClr val="0B0557"/>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107504" y="692696"/>
            <a:ext cx="8568952" cy="4770537"/>
          </a:xfrm>
          <a:prstGeom prst="rect">
            <a:avLst/>
          </a:prstGeom>
          <a:noFill/>
        </p:spPr>
        <p:txBody>
          <a:bodyPr wrap="square" rtlCol="0">
            <a:spAutoFit/>
          </a:bodyPr>
          <a:lstStyle/>
          <a:p>
            <a:r>
              <a:rPr lang="es-ES" sz="2400" b="1" i="1" dirty="0" smtClean="0">
                <a:solidFill>
                  <a:srgbClr val="0B0557"/>
                </a:solidFill>
              </a:rPr>
              <a:t>Sector electrónica</a:t>
            </a:r>
            <a:endParaRPr lang="es-ES" sz="2400" b="1" i="1" dirty="0">
              <a:solidFill>
                <a:srgbClr val="0B0557"/>
              </a:solidFill>
            </a:endParaRPr>
          </a:p>
          <a:p>
            <a:endParaRPr lang="es-ES" sz="2400" dirty="0" smtClean="0">
              <a:solidFill>
                <a:srgbClr val="0B0557"/>
              </a:solidFill>
            </a:endParaRPr>
          </a:p>
          <a:p>
            <a:r>
              <a:rPr lang="es-ES" sz="2400" i="1" dirty="0" smtClean="0">
                <a:solidFill>
                  <a:srgbClr val="0B0557"/>
                </a:solidFill>
              </a:rPr>
              <a:t>FENA cuenta con un equipo de trabajo especializados en el área técnica electrónica, dedicados a la tarea de:</a:t>
            </a:r>
          </a:p>
          <a:p>
            <a:endParaRPr lang="es-ES" sz="2400" i="1" dirty="0">
              <a:solidFill>
                <a:srgbClr val="0B0557"/>
              </a:solidFill>
            </a:endParaRPr>
          </a:p>
          <a:p>
            <a:r>
              <a:rPr lang="es-ES" sz="2000" i="1" dirty="0" smtClean="0">
                <a:solidFill>
                  <a:srgbClr val="0B0557"/>
                </a:solidFill>
              </a:rPr>
              <a:t>Diseños de circuitos esquemáticos </a:t>
            </a:r>
          </a:p>
          <a:p>
            <a:r>
              <a:rPr lang="es-ES" sz="2000" i="1" dirty="0" smtClean="0">
                <a:solidFill>
                  <a:srgbClr val="0B0557"/>
                </a:solidFill>
              </a:rPr>
              <a:t>Diseño y fabricación de PCB</a:t>
            </a:r>
          </a:p>
          <a:p>
            <a:r>
              <a:rPr lang="es-ES" sz="2000" i="1" dirty="0" smtClean="0">
                <a:solidFill>
                  <a:srgbClr val="0B0557"/>
                </a:solidFill>
              </a:rPr>
              <a:t>Digitalización de planos y circuitos </a:t>
            </a:r>
          </a:p>
          <a:p>
            <a:r>
              <a:rPr lang="es-ES" sz="2000" i="1" dirty="0">
                <a:solidFill>
                  <a:srgbClr val="0B0557"/>
                </a:solidFill>
              </a:rPr>
              <a:t>Programación de microcontroladores </a:t>
            </a:r>
            <a:endParaRPr lang="es-ES" sz="2000" i="1" dirty="0" smtClean="0">
              <a:solidFill>
                <a:srgbClr val="0B0557"/>
              </a:solidFill>
            </a:endParaRPr>
          </a:p>
          <a:p>
            <a:r>
              <a:rPr lang="es-ES" sz="2000" i="1" dirty="0" smtClean="0">
                <a:solidFill>
                  <a:srgbClr val="0B0557"/>
                </a:solidFill>
              </a:rPr>
              <a:t>Desarrollo de sistemas embebidos</a:t>
            </a:r>
          </a:p>
          <a:p>
            <a:r>
              <a:rPr lang="es-ES" sz="2000" i="1" dirty="0" smtClean="0">
                <a:solidFill>
                  <a:srgbClr val="0B0557"/>
                </a:solidFill>
              </a:rPr>
              <a:t>Procesamiento digital de señales y de sensores industriales</a:t>
            </a:r>
          </a:p>
          <a:p>
            <a:r>
              <a:rPr lang="es-ES" sz="2000" i="1" dirty="0">
                <a:solidFill>
                  <a:srgbClr val="0B0557"/>
                </a:solidFill>
              </a:rPr>
              <a:t>Mantenimiento de tecnologías </a:t>
            </a:r>
            <a:r>
              <a:rPr lang="es-ES" sz="2000" i="1" dirty="0" smtClean="0">
                <a:solidFill>
                  <a:srgbClr val="0B0557"/>
                </a:solidFill>
              </a:rPr>
              <a:t>electrónicas</a:t>
            </a:r>
          </a:p>
          <a:p>
            <a:r>
              <a:rPr lang="es-ES" sz="2000" i="1" dirty="0" smtClean="0">
                <a:solidFill>
                  <a:srgbClr val="0B0557"/>
                </a:solidFill>
              </a:rPr>
              <a:t>Simulación y creación de prototipos de innovación y desarrollo</a:t>
            </a:r>
          </a:p>
          <a:p>
            <a:endParaRPr lang="es-ES" sz="2400" i="1" dirty="0" smtClean="0">
              <a:solidFill>
                <a:srgbClr val="0B0557"/>
              </a:solidFill>
            </a:endParaRPr>
          </a:p>
        </p:txBody>
      </p:sp>
      <p:pic>
        <p:nvPicPr>
          <p:cNvPr id="4" name="3 Imagen" descr="19656534-engranajes-icon-set-vector.jpg"/>
          <p:cNvPicPr>
            <a:picLocks noChangeAspect="1"/>
          </p:cNvPicPr>
          <p:nvPr/>
        </p:nvPicPr>
        <p:blipFill>
          <a:blip r:embed="rId2" cstate="print"/>
          <a:srcRect l="50685" r="28767" b="67123"/>
          <a:stretch>
            <a:fillRect/>
          </a:stretch>
        </p:blipFill>
        <p:spPr>
          <a:xfrm>
            <a:off x="8063880" y="-24"/>
            <a:ext cx="1080120" cy="1728192"/>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107504" y="692696"/>
            <a:ext cx="8568952" cy="3785652"/>
          </a:xfrm>
          <a:prstGeom prst="rect">
            <a:avLst/>
          </a:prstGeom>
          <a:noFill/>
        </p:spPr>
        <p:txBody>
          <a:bodyPr wrap="square" rtlCol="0">
            <a:spAutoFit/>
          </a:bodyPr>
          <a:lstStyle/>
          <a:p>
            <a:r>
              <a:rPr lang="es-ES" sz="2400" b="1" i="1" dirty="0" smtClean="0">
                <a:solidFill>
                  <a:srgbClr val="0B0557"/>
                </a:solidFill>
              </a:rPr>
              <a:t>Mantenimiento predictivo de instalaciones industriales </a:t>
            </a:r>
            <a:endParaRPr lang="es-ES" sz="2400" b="1" i="1" dirty="0">
              <a:solidFill>
                <a:srgbClr val="0B0557"/>
              </a:solidFill>
            </a:endParaRPr>
          </a:p>
          <a:p>
            <a:endParaRPr lang="es-ES" sz="2400" dirty="0" smtClean="0">
              <a:solidFill>
                <a:srgbClr val="0B0557"/>
              </a:solidFill>
            </a:endParaRPr>
          </a:p>
          <a:p>
            <a:r>
              <a:rPr lang="es-ES" sz="2400" i="1" dirty="0" smtClean="0">
                <a:solidFill>
                  <a:srgbClr val="0B0557"/>
                </a:solidFill>
              </a:rPr>
              <a:t>FENA cuenta con una amplia gama de equipamientos para el monitoreo de condición de cualquier instalación industrial durante su funcionamiento. Esto nos permite diagnosticar las condiciones de sin que nuestros clientes tengan que dejar de fabricar.</a:t>
            </a:r>
          </a:p>
          <a:p>
            <a:endParaRPr lang="es-ES" sz="2400" i="1" dirty="0">
              <a:solidFill>
                <a:srgbClr val="0B0557"/>
              </a:solidFill>
            </a:endParaRPr>
          </a:p>
          <a:p>
            <a:r>
              <a:rPr lang="es-ES" sz="2400" i="1" dirty="0" smtClean="0">
                <a:solidFill>
                  <a:srgbClr val="0B0557"/>
                </a:solidFill>
              </a:rPr>
              <a:t>En córdoba, somos líderes  en el análisis  y recuperación de aceites industriales , contamos con el conocimiento  y  un capital de más de  cien mil dólares solo dedicado a esta actividad.</a:t>
            </a:r>
          </a:p>
        </p:txBody>
      </p:sp>
      <p:pic>
        <p:nvPicPr>
          <p:cNvPr id="4" name="3 Imagen" descr="19656534-engranajes-icon-set-vector.jpg"/>
          <p:cNvPicPr>
            <a:picLocks noChangeAspect="1"/>
          </p:cNvPicPr>
          <p:nvPr/>
        </p:nvPicPr>
        <p:blipFill>
          <a:blip r:embed="rId2" cstate="print"/>
          <a:srcRect l="50685" r="28767" b="67123"/>
          <a:stretch>
            <a:fillRect/>
          </a:stretch>
        </p:blipFill>
        <p:spPr>
          <a:xfrm>
            <a:off x="8063880" y="-24"/>
            <a:ext cx="1080120" cy="1728192"/>
          </a:xfrm>
          <a:prstGeom prst="rect">
            <a:avLst/>
          </a:prstGeom>
        </p:spPr>
      </p:pic>
    </p:spTree>
    <p:extLst>
      <p:ext uri="{BB962C8B-B14F-4D97-AF65-F5344CB8AC3E}">
        <p14:creationId xmlns:p14="http://schemas.microsoft.com/office/powerpoint/2010/main" val="32526732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179512" y="703221"/>
            <a:ext cx="8455062" cy="5109091"/>
          </a:xfrm>
          <a:prstGeom prst="rect">
            <a:avLst/>
          </a:prstGeom>
          <a:noFill/>
        </p:spPr>
        <p:txBody>
          <a:bodyPr wrap="square" rtlCol="0">
            <a:spAutoFit/>
          </a:bodyPr>
          <a:lstStyle/>
          <a:p>
            <a:r>
              <a:rPr lang="es-ES" dirty="0" smtClean="0"/>
              <a:t> </a:t>
            </a:r>
            <a:r>
              <a:rPr lang="es-ES" sz="2600" b="1" i="1" dirty="0" smtClean="0">
                <a:solidFill>
                  <a:srgbClr val="0B0557"/>
                </a:solidFill>
              </a:rPr>
              <a:t>Servicios de reparación y mantenimiento correctivo </a:t>
            </a:r>
          </a:p>
          <a:p>
            <a:endParaRPr lang="es-ES" dirty="0">
              <a:solidFill>
                <a:srgbClr val="0B0557"/>
              </a:solidFill>
            </a:endParaRPr>
          </a:p>
          <a:p>
            <a:endParaRPr lang="es-ES" dirty="0" smtClean="0">
              <a:solidFill>
                <a:srgbClr val="0B0557"/>
              </a:solidFill>
            </a:endParaRPr>
          </a:p>
          <a:p>
            <a:r>
              <a:rPr lang="es-ES" sz="2400" i="1" dirty="0" smtClean="0">
                <a:solidFill>
                  <a:srgbClr val="0B0557"/>
                </a:solidFill>
              </a:rPr>
              <a:t>FENA  proporciona a sus clientes la posibilidad de recuperar la condición inicial de sus equipamientos.  Centralizamos la reparación y/o puesta a punto de los mismos ocupándonos en un 100% de la problemática, así los clientes pueden continuar con sus actividades sin afectar las mismas al mantenimiento.</a:t>
            </a:r>
          </a:p>
          <a:p>
            <a:endParaRPr lang="es-ES" sz="2400" i="1" dirty="0">
              <a:solidFill>
                <a:srgbClr val="0B0557"/>
              </a:solidFill>
            </a:endParaRPr>
          </a:p>
          <a:p>
            <a:r>
              <a:rPr lang="es-ES" sz="2400" i="1" dirty="0" smtClean="0">
                <a:solidFill>
                  <a:srgbClr val="0B0557"/>
                </a:solidFill>
              </a:rPr>
              <a:t>Contamos con instalaciones de más de 400m2 altamente equipadas para tal fin. </a:t>
            </a:r>
          </a:p>
          <a:p>
            <a:endParaRPr lang="es-ES" dirty="0">
              <a:solidFill>
                <a:srgbClr val="0B0557"/>
              </a:solidFill>
            </a:endParaRPr>
          </a:p>
          <a:p>
            <a:endParaRPr lang="es-ES" dirty="0" smtClean="0"/>
          </a:p>
          <a:p>
            <a:endParaRPr lang="es-ES" dirty="0"/>
          </a:p>
          <a:p>
            <a:endParaRPr lang="es-ES" dirty="0"/>
          </a:p>
        </p:txBody>
      </p:sp>
      <p:pic>
        <p:nvPicPr>
          <p:cNvPr id="4" name="3 Imagen" descr="19656534-engranajes-icon-set-vector.jpg"/>
          <p:cNvPicPr>
            <a:picLocks noChangeAspect="1"/>
          </p:cNvPicPr>
          <p:nvPr/>
        </p:nvPicPr>
        <p:blipFill>
          <a:blip r:embed="rId2" cstate="print"/>
          <a:srcRect l="76037" t="27919" r="4109" b="36465"/>
          <a:stretch>
            <a:fillRect/>
          </a:stretch>
        </p:blipFill>
        <p:spPr>
          <a:xfrm>
            <a:off x="8100392" y="0"/>
            <a:ext cx="1043608" cy="1872208"/>
          </a:xfrm>
          <a:prstGeom prst="rect">
            <a:avLst/>
          </a:prstGeom>
        </p:spPr>
      </p:pic>
    </p:spTree>
    <p:extLst>
      <p:ext uri="{BB962C8B-B14F-4D97-AF65-F5344CB8AC3E}">
        <p14:creationId xmlns:p14="http://schemas.microsoft.com/office/powerpoint/2010/main" val="42262574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364617" y="548680"/>
            <a:ext cx="7643866" cy="5570756"/>
          </a:xfrm>
          <a:prstGeom prst="rect">
            <a:avLst/>
          </a:prstGeom>
          <a:noFill/>
        </p:spPr>
        <p:txBody>
          <a:bodyPr wrap="square" rtlCol="0">
            <a:spAutoFit/>
          </a:bodyPr>
          <a:lstStyle/>
          <a:p>
            <a:endParaRPr lang="es-ES" dirty="0" smtClean="0">
              <a:solidFill>
                <a:srgbClr val="0B0557"/>
              </a:solidFill>
            </a:endParaRPr>
          </a:p>
          <a:p>
            <a:r>
              <a:rPr lang="es-ES" sz="2600" b="1" i="1" dirty="0" smtClean="0">
                <a:solidFill>
                  <a:srgbClr val="0B0557"/>
                </a:solidFill>
              </a:rPr>
              <a:t>Asesoría y gestión de mantenimiento</a:t>
            </a:r>
          </a:p>
          <a:p>
            <a:pPr>
              <a:buFont typeface="Wingdings"/>
              <a:buChar char="Ø"/>
            </a:pPr>
            <a:endParaRPr lang="es-ES" sz="2400" i="1" dirty="0" smtClean="0">
              <a:solidFill>
                <a:srgbClr val="0B0557"/>
              </a:solidFill>
            </a:endParaRPr>
          </a:p>
          <a:p>
            <a:r>
              <a:rPr lang="es-ES" sz="2400" i="1" dirty="0" smtClean="0">
                <a:solidFill>
                  <a:srgbClr val="0B0557"/>
                </a:solidFill>
              </a:rPr>
              <a:t>A clientes con servicio fijo, FENA proporciona la gestión integral del mantenimiento de su planta, otorga un historial de los activos, gestiona y almacena los repuestos críticos para sus equipos, asesora la ingeniería de nuevas instalaciones  y brinda asistencia técnica en sus procesos.</a:t>
            </a:r>
          </a:p>
          <a:p>
            <a:r>
              <a:rPr lang="es-ES" sz="2400" i="1" dirty="0" smtClean="0">
                <a:solidFill>
                  <a:srgbClr val="0B0557"/>
                </a:solidFill>
              </a:rPr>
              <a:t>Contamos con amplia experiencia en la gestión e ingeniería del mantenimiento de medios. Todos nuestros sistemas gestión se basan en ISO 9000.</a:t>
            </a:r>
          </a:p>
          <a:p>
            <a:pPr>
              <a:buFont typeface="Wingdings"/>
              <a:buChar char="Ø"/>
            </a:pPr>
            <a:endParaRPr lang="es-ES" sz="2400" dirty="0" smtClean="0">
              <a:solidFill>
                <a:srgbClr val="0B0557"/>
              </a:solidFill>
            </a:endParaRPr>
          </a:p>
          <a:p>
            <a:endParaRPr lang="es-ES" dirty="0"/>
          </a:p>
          <a:p>
            <a:endParaRPr lang="es-ES" dirty="0" smtClean="0"/>
          </a:p>
          <a:p>
            <a:endParaRPr lang="es-ES" dirty="0"/>
          </a:p>
          <a:p>
            <a:endParaRPr lang="es-ES" dirty="0"/>
          </a:p>
        </p:txBody>
      </p:sp>
      <p:pic>
        <p:nvPicPr>
          <p:cNvPr id="4" name="3 Imagen" descr="19656534-engranajes-icon-set-vector.jpg"/>
          <p:cNvPicPr>
            <a:picLocks noChangeAspect="1"/>
          </p:cNvPicPr>
          <p:nvPr/>
        </p:nvPicPr>
        <p:blipFill>
          <a:blip r:embed="rId2" cstate="print"/>
          <a:srcRect l="51379" t="61316" r="27378" b="1698"/>
          <a:stretch>
            <a:fillRect/>
          </a:stretch>
        </p:blipFill>
        <p:spPr>
          <a:xfrm>
            <a:off x="8027368" y="1357298"/>
            <a:ext cx="1116632" cy="1944216"/>
          </a:xfrm>
          <a:prstGeom prst="rect">
            <a:avLst/>
          </a:prstGeom>
        </p:spPr>
      </p:pic>
      <p:pic>
        <p:nvPicPr>
          <p:cNvPr id="5" name="4 Imagen" descr="19656534-engranajes-icon-set-vector.jpg"/>
          <p:cNvPicPr>
            <a:picLocks noChangeAspect="1"/>
          </p:cNvPicPr>
          <p:nvPr/>
        </p:nvPicPr>
        <p:blipFill>
          <a:blip r:embed="rId2" cstate="print"/>
          <a:srcRect l="26721" t="1564" r="51362" b="65560"/>
          <a:stretch>
            <a:fillRect/>
          </a:stretch>
        </p:blipFill>
        <p:spPr>
          <a:xfrm>
            <a:off x="7991872" y="-13704"/>
            <a:ext cx="1152128" cy="1728192"/>
          </a:xfrm>
          <a:prstGeom prst="rect">
            <a:avLst/>
          </a:prstGeom>
        </p:spPr>
      </p:pic>
    </p:spTree>
    <p:extLst>
      <p:ext uri="{BB962C8B-B14F-4D97-AF65-F5344CB8AC3E}">
        <p14:creationId xmlns:p14="http://schemas.microsoft.com/office/powerpoint/2010/main" val="4226257443"/>
      </p:ext>
    </p:extLst>
  </p:cSld>
  <p:clrMapOvr>
    <a:masterClrMapping/>
  </p:clrMapOvr>
  <p:timing>
    <p:tnLst>
      <p:par>
        <p:cTn id="1" dur="indefinite" restart="never" nodeType="tmRoot"/>
      </p:par>
    </p:tnLst>
  </p:timing>
</p:sld>
</file>

<file path=ppt/theme/theme1.xml><?xml version="1.0" encoding="utf-8"?>
<a:theme xmlns:a="http://schemas.openxmlformats.org/drawingml/2006/main" name="1_Diseño personalizad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rige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913</TotalTime>
  <Words>365</Words>
  <Application>Microsoft Office PowerPoint</Application>
  <PresentationFormat>Presentación en pantalla (4:3)</PresentationFormat>
  <Paragraphs>37</Paragraphs>
  <Slides>7</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7</vt:i4>
      </vt:variant>
    </vt:vector>
  </HeadingPairs>
  <TitlesOfParts>
    <vt:vector size="11" baseType="lpstr">
      <vt:lpstr>Arial</vt:lpstr>
      <vt:lpstr>Calibri</vt:lpstr>
      <vt:lpstr>Wingdings</vt:lpstr>
      <vt:lpstr>1_Diseño personalizado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Fede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Fede</dc:creator>
  <cp:lastModifiedBy>elias yamil abraham</cp:lastModifiedBy>
  <cp:revision>102</cp:revision>
  <dcterms:created xsi:type="dcterms:W3CDTF">2015-02-04T21:07:11Z</dcterms:created>
  <dcterms:modified xsi:type="dcterms:W3CDTF">2015-08-30T15:47:51Z</dcterms:modified>
</cp:coreProperties>
</file>

<file path=docProps/thumbnail.jpeg>
</file>